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5FCB92F-F19F-4837-B23F-B2E744998098}" type="datetimeFigureOut">
              <a:rPr lang="en-US" smtClean="0"/>
              <a:pPr/>
              <a:t>21-08-2019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4191B94-00FF-42FF-85ED-D385012AFE7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FCB92F-F19F-4837-B23F-B2E744998098}" type="datetimeFigureOut">
              <a:rPr lang="en-US" smtClean="0"/>
              <a:pPr/>
              <a:t>21-08-2019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91B94-00FF-42FF-85ED-D385012AFE7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FCB92F-F19F-4837-B23F-B2E744998098}" type="datetimeFigureOut">
              <a:rPr lang="en-US" smtClean="0"/>
              <a:pPr/>
              <a:t>21-08-2019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91B94-00FF-42FF-85ED-D385012AFE7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5FCB92F-F19F-4837-B23F-B2E744998098}" type="datetimeFigureOut">
              <a:rPr lang="en-US" smtClean="0"/>
              <a:pPr/>
              <a:t>21-08-2019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91B94-00FF-42FF-85ED-D385012AFE7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5FCB92F-F19F-4837-B23F-B2E744998098}" type="datetimeFigureOut">
              <a:rPr lang="en-US" smtClean="0"/>
              <a:pPr/>
              <a:t>21-08-2019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191B94-00FF-42FF-85ED-D385012AFE7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FCB92F-F19F-4837-B23F-B2E744998098}" type="datetimeFigureOut">
              <a:rPr lang="en-US" smtClean="0"/>
              <a:pPr/>
              <a:t>21-08-2019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91B94-00FF-42FF-85ED-D385012AFE7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5FCB92F-F19F-4837-B23F-B2E744998098}" type="datetimeFigureOut">
              <a:rPr lang="en-US" smtClean="0"/>
              <a:pPr/>
              <a:t>21-08-2019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191B94-00FF-42FF-85ED-D385012AFE7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5FCB92F-F19F-4837-B23F-B2E744998098}" type="datetimeFigureOut">
              <a:rPr lang="en-US" smtClean="0"/>
              <a:pPr/>
              <a:t>21-08-2019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191B94-00FF-42FF-85ED-D385012AFE7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FCB92F-F19F-4837-B23F-B2E744998098}" type="datetimeFigureOut">
              <a:rPr lang="en-US" smtClean="0"/>
              <a:pPr/>
              <a:t>21-08-2019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191B94-00FF-42FF-85ED-D385012AFE7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5FCB92F-F19F-4837-B23F-B2E744998098}" type="datetimeFigureOut">
              <a:rPr lang="en-US" smtClean="0"/>
              <a:pPr/>
              <a:t>21-08-2019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191B94-00FF-42FF-85ED-D385012AFE7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5FCB92F-F19F-4837-B23F-B2E744998098}" type="datetimeFigureOut">
              <a:rPr lang="en-US" smtClean="0"/>
              <a:pPr/>
              <a:t>21-08-2019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4191B94-00FF-42FF-85ED-D385012AFE7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5FCB92F-F19F-4837-B23F-B2E744998098}" type="datetimeFigureOut">
              <a:rPr lang="en-US" smtClean="0"/>
              <a:pPr/>
              <a:t>21-08-2019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4191B94-00FF-42FF-85ED-D385012AFE7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2152650"/>
          </a:xfrm>
        </p:spPr>
        <p:txBody>
          <a:bodyPr/>
          <a:lstStyle/>
          <a:p>
            <a:r>
              <a:rPr lang="en-US" dirty="0" smtClean="0"/>
              <a:t>SEMISOLID-EXTERNAL APPLICATION</a:t>
            </a:r>
            <a:endParaRPr lang="en-US" dirty="0"/>
          </a:p>
        </p:txBody>
      </p:sp>
      <p:sp>
        <p:nvSpPr>
          <p:cNvPr id="3" name="Subtitle 2"/>
          <p:cNvSpPr>
            <a:spLocks noGrp="1"/>
          </p:cNvSpPr>
          <p:nvPr>
            <p:ph type="subTitle" idx="1"/>
          </p:nvPr>
        </p:nvSpPr>
        <p:spPr>
          <a:xfrm>
            <a:off x="685800" y="4572000"/>
            <a:ext cx="7854696" cy="1752600"/>
          </a:xfrm>
        </p:spPr>
        <p:txBody>
          <a:bodyPr>
            <a:normAutofit/>
          </a:bodyPr>
          <a:lstStyle/>
          <a:p>
            <a:r>
              <a:rPr lang="en-US" dirty="0" smtClean="0"/>
              <a:t>DR.RAMYA S.S</a:t>
            </a:r>
          </a:p>
          <a:p>
            <a:r>
              <a:rPr lang="en-US" dirty="0" smtClean="0"/>
              <a:t>ASSISTANT PROFESSOR</a:t>
            </a:r>
          </a:p>
          <a:p>
            <a:r>
              <a:rPr lang="en-US" dirty="0" smtClean="0"/>
              <a:t>DEPT OF HOMOEOPATHIC PHARMACY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smtClean="0"/>
              <a:t>OPODELDOCS</a:t>
            </a:r>
            <a:endParaRPr lang="en-US" dirty="0"/>
          </a:p>
        </p:txBody>
      </p:sp>
      <p:sp>
        <p:nvSpPr>
          <p:cNvPr id="3" name="Content Placeholder 2"/>
          <p:cNvSpPr>
            <a:spLocks noGrp="1"/>
          </p:cNvSpPr>
          <p:nvPr>
            <p:ph idx="1"/>
          </p:nvPr>
        </p:nvSpPr>
        <p:spPr>
          <a:xfrm>
            <a:off x="457200" y="1447800"/>
            <a:ext cx="8229600" cy="5181600"/>
          </a:xfrm>
        </p:spPr>
        <p:txBody>
          <a:bodyPr>
            <a:normAutofit fontScale="70000" lnSpcReduction="20000"/>
          </a:bodyPr>
          <a:lstStyle/>
          <a:p>
            <a:pPr>
              <a:buNone/>
            </a:pPr>
            <a:r>
              <a:rPr lang="en-US" sz="3100" dirty="0" smtClean="0"/>
              <a:t> These are semi-solid liniments prepared by mixing  White curd soap, Purified water, Alcohol </a:t>
            </a:r>
            <a:r>
              <a:rPr lang="en-US" sz="3100" dirty="0" err="1" smtClean="0"/>
              <a:t>fortis</a:t>
            </a:r>
            <a:r>
              <a:rPr lang="en-US" sz="3100" dirty="0" smtClean="0"/>
              <a:t> and Mother tincture of the drug </a:t>
            </a:r>
          </a:p>
          <a:p>
            <a:pPr>
              <a:buNone/>
            </a:pPr>
            <a:r>
              <a:rPr lang="en-US" dirty="0" smtClean="0"/>
              <a:t>                     </a:t>
            </a:r>
          </a:p>
          <a:p>
            <a:pPr>
              <a:buNone/>
            </a:pPr>
            <a:r>
              <a:rPr lang="en-US" u="sng" dirty="0" smtClean="0">
                <a:solidFill>
                  <a:schemeClr val="accent1"/>
                </a:solidFill>
              </a:rPr>
              <a:t>    PREPARATION</a:t>
            </a:r>
            <a:r>
              <a:rPr lang="en-US" i="1" dirty="0" smtClean="0">
                <a:solidFill>
                  <a:schemeClr val="accent1"/>
                </a:solidFill>
              </a:rPr>
              <a:t> </a:t>
            </a:r>
            <a:endParaRPr lang="en-US" dirty="0" smtClean="0">
              <a:solidFill>
                <a:schemeClr val="accent1"/>
              </a:solidFill>
            </a:endParaRPr>
          </a:p>
          <a:p>
            <a:pPr lvl="0">
              <a:buNone/>
            </a:pPr>
            <a:r>
              <a:rPr lang="en-US" dirty="0" smtClean="0"/>
              <a:t>   Specified quantities of white curd soap and purified water are heated gently till the solution becomes transparent. Strong alcohol is then added gradually. The mother tincture of the drug is then added and it is stirred well. The solution is then strained into a suitable phial.</a:t>
            </a:r>
          </a:p>
          <a:p>
            <a:pPr>
              <a:buNone/>
            </a:pPr>
            <a:endParaRPr lang="en-US" dirty="0" smtClean="0"/>
          </a:p>
          <a:p>
            <a:pPr>
              <a:buNone/>
            </a:pPr>
            <a:r>
              <a:rPr lang="en-US" dirty="0" smtClean="0">
                <a:solidFill>
                  <a:schemeClr val="accent1"/>
                </a:solidFill>
              </a:rPr>
              <a:t>RATIO  OF  INGREDIENTS</a:t>
            </a:r>
          </a:p>
          <a:p>
            <a:pPr lvl="0"/>
            <a:r>
              <a:rPr lang="en-US" dirty="0" smtClean="0">
                <a:solidFill>
                  <a:srgbClr val="FF0000"/>
                </a:solidFill>
              </a:rPr>
              <a:t>WHITE  CURD SOAP : 140 gm</a:t>
            </a:r>
          </a:p>
          <a:p>
            <a:pPr lvl="0"/>
            <a:r>
              <a:rPr lang="en-US" dirty="0" smtClean="0">
                <a:solidFill>
                  <a:srgbClr val="FF0000"/>
                </a:solidFill>
              </a:rPr>
              <a:t>PURIFIED WATER : 266 ml</a:t>
            </a:r>
          </a:p>
          <a:p>
            <a:pPr lvl="0"/>
            <a:r>
              <a:rPr lang="en-US" dirty="0" smtClean="0">
                <a:solidFill>
                  <a:srgbClr val="FF0000"/>
                </a:solidFill>
              </a:rPr>
              <a:t>STRONG ALCOHOL : 444 ml</a:t>
            </a:r>
          </a:p>
          <a:p>
            <a:pPr lvl="0"/>
            <a:r>
              <a:rPr lang="en-US" dirty="0" smtClean="0">
                <a:solidFill>
                  <a:srgbClr val="FF0000"/>
                </a:solidFill>
              </a:rPr>
              <a:t>MOTHER TINCTURE : 100 ml</a:t>
            </a:r>
          </a:p>
          <a:p>
            <a:pPr lvl="0">
              <a:buNone/>
            </a:pPr>
            <a:endParaRPr lang="en-US" dirty="0" smtClean="0"/>
          </a:p>
          <a:p>
            <a:pPr>
              <a:buNone/>
            </a:pPr>
            <a:r>
              <a:rPr lang="en-US" dirty="0" smtClean="0"/>
              <a:t>    USES:</a:t>
            </a:r>
          </a:p>
          <a:p>
            <a:pPr>
              <a:buNone/>
            </a:pPr>
            <a:r>
              <a:rPr lang="en-US" dirty="0" smtClean="0"/>
              <a:t>Sprains, Bruises, Rheumatic pains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lstStyle/>
          <a:p>
            <a:r>
              <a:rPr lang="en-US" dirty="0" smtClean="0"/>
              <a:t>POULTICES(CATAPLASMS)</a:t>
            </a:r>
            <a:endParaRPr lang="en-US" dirty="0"/>
          </a:p>
        </p:txBody>
      </p:sp>
      <p:sp>
        <p:nvSpPr>
          <p:cNvPr id="3" name="Content Placeholder 2"/>
          <p:cNvSpPr>
            <a:spLocks noGrp="1"/>
          </p:cNvSpPr>
          <p:nvPr>
            <p:ph idx="1"/>
          </p:nvPr>
        </p:nvSpPr>
        <p:spPr>
          <a:xfrm>
            <a:off x="457200" y="1447800"/>
            <a:ext cx="8229600" cy="4876800"/>
          </a:xfrm>
        </p:spPr>
        <p:txBody>
          <a:bodyPr>
            <a:normAutofit lnSpcReduction="10000"/>
          </a:bodyPr>
          <a:lstStyle/>
          <a:p>
            <a:pPr>
              <a:buNone/>
            </a:pPr>
            <a:r>
              <a:rPr lang="en-US" b="1" u="sng" dirty="0" smtClean="0"/>
              <a:t> </a:t>
            </a:r>
            <a:endParaRPr lang="en-US" dirty="0" smtClean="0"/>
          </a:p>
          <a:p>
            <a:pPr>
              <a:buNone/>
            </a:pPr>
            <a:r>
              <a:rPr lang="en-US" sz="3200" dirty="0" smtClean="0"/>
              <a:t>  Poultices are soft, semi-solid external applications that either stimulate the body surface or alleviate an inflamed area by applying medicated substances in the presence of heat and moisture. It helps in drawing infective material from the affected area due to its hygroscopic property. They relieve pain by relaxing tension and promoting perspiration.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458200" cy="1219200"/>
          </a:xfrm>
        </p:spPr>
        <p:txBody>
          <a:bodyPr/>
          <a:lstStyle/>
          <a:p>
            <a:r>
              <a:rPr lang="en-US" dirty="0" smtClean="0"/>
              <a:t> VARIETIES</a:t>
            </a:r>
            <a:endParaRPr lang="en-US" dirty="0"/>
          </a:p>
        </p:txBody>
      </p:sp>
      <p:sp>
        <p:nvSpPr>
          <p:cNvPr id="3" name="Content Placeholder 2"/>
          <p:cNvSpPr>
            <a:spLocks noGrp="1"/>
          </p:cNvSpPr>
          <p:nvPr>
            <p:ph idx="1"/>
          </p:nvPr>
        </p:nvSpPr>
        <p:spPr>
          <a:xfrm>
            <a:off x="457200" y="1524000"/>
            <a:ext cx="8229600" cy="4953000"/>
          </a:xfrm>
        </p:spPr>
        <p:txBody>
          <a:bodyPr>
            <a:normAutofit fontScale="62500" lnSpcReduction="20000"/>
          </a:bodyPr>
          <a:lstStyle/>
          <a:p>
            <a:pPr>
              <a:buNone/>
            </a:pPr>
            <a:endParaRPr lang="en-US" dirty="0" smtClean="0"/>
          </a:p>
          <a:p>
            <a:pPr>
              <a:buNone/>
            </a:pPr>
            <a:r>
              <a:rPr lang="en-US" b="1" dirty="0" smtClean="0"/>
              <a:t>1. LINSEED MEAL- POULTICES</a:t>
            </a:r>
            <a:endParaRPr lang="en-US" dirty="0" smtClean="0"/>
          </a:p>
          <a:p>
            <a:r>
              <a:rPr lang="en-US" dirty="0" smtClean="0"/>
              <a:t>The boiling water is poured into a heated bowl and the linseed meal is sprinkled into the water using one hand, while  with the other hand the mixture is constantly stirred using a stainless steel spatula till a smooth pasty substance is formed. The paste is then spread on a muslin cloth. Few drops of prescribed mother tincture is dropped over it and spread and cover the affected area with the poultice.</a:t>
            </a:r>
          </a:p>
          <a:p>
            <a:r>
              <a:rPr lang="en-US" dirty="0" smtClean="0"/>
              <a:t>CAUTION – Should not be used if patient is suffering from asthma as it causes allergic response.</a:t>
            </a:r>
          </a:p>
          <a:p>
            <a:pPr>
              <a:buNone/>
            </a:pPr>
            <a:r>
              <a:rPr lang="en-US" b="1" dirty="0" smtClean="0"/>
              <a:t> </a:t>
            </a:r>
            <a:endParaRPr lang="en-US" dirty="0" smtClean="0"/>
          </a:p>
          <a:p>
            <a:pPr>
              <a:buNone/>
            </a:pPr>
            <a:r>
              <a:rPr lang="en-US" b="1" dirty="0" smtClean="0"/>
              <a:t> 2. BREAD – POULTICES</a:t>
            </a:r>
            <a:endParaRPr lang="en-US" dirty="0" smtClean="0"/>
          </a:p>
          <a:p>
            <a:r>
              <a:rPr lang="en-US" dirty="0" smtClean="0"/>
              <a:t>Slices of bread are put in a vessel containing boiling water and water is poured off. Squeeze the bread and  then beaten with a fork. The bread is the spread over a cloth and drop mother tincture and spread over the affected area.</a:t>
            </a:r>
          </a:p>
          <a:p>
            <a:pPr>
              <a:buNone/>
            </a:pPr>
            <a:r>
              <a:rPr lang="en-US" dirty="0" smtClean="0"/>
              <a:t>3</a:t>
            </a:r>
            <a:r>
              <a:rPr lang="en-US" b="1" dirty="0" smtClean="0"/>
              <a:t>. CARROT POULTICES</a:t>
            </a:r>
            <a:endParaRPr lang="en-US" dirty="0" smtClean="0"/>
          </a:p>
          <a:p>
            <a:r>
              <a:rPr lang="en-US" dirty="0" smtClean="0"/>
              <a:t>Boil carrots and smash it using a folk and apply on affected area. Used to heal the wounds without getting infected.</a:t>
            </a:r>
          </a:p>
          <a:p>
            <a:pPr>
              <a:buNone/>
            </a:pPr>
            <a:r>
              <a:rPr lang="en-US" dirty="0" smtClean="0"/>
              <a:t>  4.</a:t>
            </a:r>
            <a:r>
              <a:rPr lang="en-US" b="1" dirty="0" smtClean="0"/>
              <a:t>CHARCOAL POULTICES</a:t>
            </a:r>
            <a:endParaRPr lang="en-US" dirty="0" smtClean="0"/>
          </a:p>
          <a:p>
            <a:r>
              <a:rPr lang="en-US" dirty="0" smtClean="0"/>
              <a:t>Uniformly mix charcoal with bread poultices and applied over the affected area. Charcoal poultices remove offensive </a:t>
            </a:r>
            <a:r>
              <a:rPr lang="en-US" dirty="0" err="1" smtClean="0"/>
              <a:t>odour</a:t>
            </a:r>
            <a:r>
              <a:rPr lang="en-US" dirty="0" smtClean="0"/>
              <a:t> from infected foul sores and </a:t>
            </a:r>
            <a:r>
              <a:rPr lang="en-US" dirty="0" err="1" smtClean="0"/>
              <a:t>favours</a:t>
            </a:r>
            <a:r>
              <a:rPr lang="en-US" dirty="0" smtClean="0"/>
              <a:t> healthy healing of wounds.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UTILITY OF POULTICES</a:t>
            </a:r>
            <a:endParaRPr lang="en-US" dirty="0"/>
          </a:p>
        </p:txBody>
      </p:sp>
      <p:sp>
        <p:nvSpPr>
          <p:cNvPr id="3" name="Content Placeholder 2"/>
          <p:cNvSpPr>
            <a:spLocks noGrp="1"/>
          </p:cNvSpPr>
          <p:nvPr>
            <p:ph idx="1"/>
          </p:nvPr>
        </p:nvSpPr>
        <p:spPr/>
        <p:txBody>
          <a:bodyPr>
            <a:normAutofit fontScale="92500"/>
          </a:bodyPr>
          <a:lstStyle/>
          <a:p>
            <a:pPr>
              <a:buNone/>
            </a:pPr>
            <a:endParaRPr lang="en-US" dirty="0" smtClean="0"/>
          </a:p>
          <a:p>
            <a:r>
              <a:rPr lang="en-US" dirty="0" smtClean="0"/>
              <a:t>Pneumonia, Pleurisy. Bronchitis –  Should be renewed as soon as poultice become cool. As soon the poultice is removed the part should be rapidly dried with a hot towel and then covered with a sheet of hot cotton wool.</a:t>
            </a:r>
          </a:p>
          <a:p>
            <a:r>
              <a:rPr lang="en-US" dirty="0" smtClean="0"/>
              <a:t>T o mature abscess  - The poultice should be a little larger than the opening through which the infected matter is escaping. Should not be applied continuously for  long hours.</a:t>
            </a:r>
          </a:p>
          <a:p>
            <a:r>
              <a:rPr lang="en-US" dirty="0" smtClean="0"/>
              <a:t>Lumbago – Poultice applied must be thick and hot and must be renewed when it become cool.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47088"/>
          </a:xfrm>
        </p:spPr>
        <p:txBody>
          <a:bodyPr>
            <a:noAutofit/>
          </a:bodyPr>
          <a:lstStyle/>
          <a:p>
            <a:r>
              <a:rPr lang="en-US" sz="4000" dirty="0" smtClean="0"/>
              <a:t>EXTERNAL APPLICATION</a:t>
            </a:r>
            <a:br>
              <a:rPr lang="en-US" sz="4000" dirty="0" smtClean="0"/>
            </a:br>
            <a:r>
              <a:rPr lang="en-US" sz="4000" dirty="0" smtClean="0"/>
              <a:t>PHILOSOPHY OF THE NATURE OF LOCAL DISEASES</a:t>
            </a:r>
            <a:endParaRPr lang="en-US" sz="4000" dirty="0"/>
          </a:p>
        </p:txBody>
      </p:sp>
      <p:sp>
        <p:nvSpPr>
          <p:cNvPr id="3" name="Content Placeholder 2"/>
          <p:cNvSpPr>
            <a:spLocks noGrp="1"/>
          </p:cNvSpPr>
          <p:nvPr>
            <p:ph idx="1"/>
          </p:nvPr>
        </p:nvSpPr>
        <p:spPr>
          <a:xfrm>
            <a:off x="457200" y="1752600"/>
            <a:ext cx="8229600" cy="4572000"/>
          </a:xfrm>
        </p:spPr>
        <p:txBody>
          <a:bodyPr>
            <a:normAutofit lnSpcReduction="10000"/>
          </a:bodyPr>
          <a:lstStyle/>
          <a:p>
            <a:pPr>
              <a:buNone/>
            </a:pPr>
            <a:endParaRPr lang="en-US" dirty="0" smtClean="0"/>
          </a:p>
          <a:p>
            <a:pPr lvl="0"/>
            <a:r>
              <a:rPr lang="en-US" sz="3200" dirty="0" smtClean="0"/>
              <a:t>The individual is sick and not his local parts like head, skin or throat.</a:t>
            </a:r>
          </a:p>
          <a:p>
            <a:pPr lvl="0"/>
            <a:r>
              <a:rPr lang="en-US" sz="3200" dirty="0" smtClean="0"/>
              <a:t>The treatment for 'local diseases' must be directed at the 'whole' and not towards the local part. The patient as whole must be treated and not its individual parts.</a:t>
            </a:r>
          </a:p>
          <a:p>
            <a:pPr lvl="0"/>
            <a:r>
              <a:rPr lang="en-US" sz="3200" dirty="0" smtClean="0"/>
              <a:t>It is only the Homoeopathic </a:t>
            </a:r>
            <a:r>
              <a:rPr lang="en-US" sz="3200" dirty="0" err="1" smtClean="0"/>
              <a:t>similimum</a:t>
            </a:r>
            <a:r>
              <a:rPr lang="en-US" sz="3200" dirty="0" smtClean="0"/>
              <a:t> that cures.</a:t>
            </a:r>
          </a:p>
          <a:p>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normAutofit fontScale="90000"/>
          </a:bodyPr>
          <a:lstStyle/>
          <a:p>
            <a:r>
              <a:rPr lang="en-US" dirty="0" smtClean="0"/>
              <a:t>PHILOSOPHY OF EXTERNAL APPLICATION</a:t>
            </a:r>
            <a:endParaRPr lang="en-US" dirty="0"/>
          </a:p>
        </p:txBody>
      </p:sp>
      <p:sp>
        <p:nvSpPr>
          <p:cNvPr id="3" name="Content Placeholder 2"/>
          <p:cNvSpPr>
            <a:spLocks noGrp="1"/>
          </p:cNvSpPr>
          <p:nvPr>
            <p:ph idx="1"/>
          </p:nvPr>
        </p:nvSpPr>
        <p:spPr>
          <a:xfrm>
            <a:off x="457200" y="1752600"/>
            <a:ext cx="8229600" cy="4572000"/>
          </a:xfrm>
        </p:spPr>
        <p:txBody>
          <a:bodyPr>
            <a:normAutofit fontScale="62500" lnSpcReduction="20000"/>
          </a:bodyPr>
          <a:lstStyle/>
          <a:p>
            <a:pPr>
              <a:buNone/>
            </a:pPr>
            <a:endParaRPr lang="en-US" dirty="0" smtClean="0"/>
          </a:p>
          <a:p>
            <a:pPr lvl="0"/>
            <a:r>
              <a:rPr lang="en-US" sz="2900" dirty="0" smtClean="0"/>
              <a:t>Simultaneous administration of homoeopathic </a:t>
            </a:r>
            <a:r>
              <a:rPr lang="en-US" sz="2900" dirty="0" err="1" smtClean="0"/>
              <a:t>similimum</a:t>
            </a:r>
            <a:r>
              <a:rPr lang="en-US" sz="2900" dirty="0" smtClean="0"/>
              <a:t> and homoeopathic specific external application is not permitted because the local affection will be removed sooner than the restoration of the internal derangement, leading to a false impression that a complete cure has been effected (</a:t>
            </a:r>
            <a:r>
              <a:rPr lang="en-US" sz="2900" dirty="0" err="1" smtClean="0"/>
              <a:t>Apho</a:t>
            </a:r>
            <a:r>
              <a:rPr lang="en-US" sz="2900" dirty="0" smtClean="0"/>
              <a:t> 196&amp;197) </a:t>
            </a:r>
          </a:p>
          <a:p>
            <a:pPr lvl="0"/>
            <a:r>
              <a:rPr lang="en-US" sz="2900" dirty="0" smtClean="0"/>
              <a:t>Exclusive topical application of a homoeopathic medicine is also not permissible, because with disappearance of the chief symptom, the residual portion of the disease remains in a mutilated and vague form, making it then difficult to select the right remedy due to less number of symptoms.    (</a:t>
            </a:r>
            <a:r>
              <a:rPr lang="en-US" sz="2900" dirty="0" err="1" smtClean="0"/>
              <a:t>Apho</a:t>
            </a:r>
            <a:r>
              <a:rPr lang="en-US" sz="2900" dirty="0" smtClean="0"/>
              <a:t> 198)</a:t>
            </a:r>
          </a:p>
          <a:p>
            <a:pPr lvl="0"/>
            <a:r>
              <a:rPr lang="en-US" sz="2900" dirty="0" smtClean="0"/>
              <a:t>Use of </a:t>
            </a:r>
            <a:r>
              <a:rPr lang="en-US" sz="2900" dirty="0" err="1" smtClean="0"/>
              <a:t>unhomoeopathic</a:t>
            </a:r>
            <a:r>
              <a:rPr lang="en-US" sz="2900" dirty="0" smtClean="0"/>
              <a:t> external applications is totally inadmissible as they lead to suppression, obscuring the 'outwardly reflected picture of the internal essence of the disease' and driving the disease  towards vital organs of the  body.  (</a:t>
            </a:r>
            <a:r>
              <a:rPr lang="en-US" sz="2900" dirty="0" err="1" smtClean="0"/>
              <a:t>Apho</a:t>
            </a:r>
            <a:r>
              <a:rPr lang="en-US" sz="2900" dirty="0" smtClean="0"/>
              <a:t> 199&amp;200) </a:t>
            </a:r>
          </a:p>
          <a:p>
            <a:r>
              <a:rPr lang="en-US" sz="2900" dirty="0" err="1" smtClean="0"/>
              <a:t>Apho</a:t>
            </a:r>
            <a:r>
              <a:rPr lang="en-US" sz="2900" dirty="0" smtClean="0"/>
              <a:t> 201 – 203</a:t>
            </a:r>
          </a:p>
          <a:p>
            <a:pPr lvl="0"/>
            <a:r>
              <a:rPr lang="en-US" sz="2900" dirty="0" smtClean="0"/>
              <a:t>Local symptom, enlarged . Now vital force lessens internal disease and protects vital organs.</a:t>
            </a:r>
          </a:p>
          <a:p>
            <a:pPr lvl="0"/>
            <a:r>
              <a:rPr lang="en-US" sz="2900" dirty="0" smtClean="0"/>
              <a:t>HERING’S LAW: The cure must take place from above downwards ,with in outwards and from more important organs to less important organs</a:t>
            </a:r>
            <a:endParaRPr lang="en-US" sz="2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normAutofit fontScale="90000"/>
          </a:bodyPr>
          <a:lstStyle/>
          <a:p>
            <a:r>
              <a:rPr lang="en-US" dirty="0" smtClean="0"/>
              <a:t>COMPONENTS OF EXTERNAL APPLICATION</a:t>
            </a:r>
            <a:endParaRPr lang="en-US" dirty="0"/>
          </a:p>
        </p:txBody>
      </p:sp>
      <p:sp>
        <p:nvSpPr>
          <p:cNvPr id="3" name="Content Placeholder 2"/>
          <p:cNvSpPr>
            <a:spLocks noGrp="1"/>
          </p:cNvSpPr>
          <p:nvPr>
            <p:ph idx="1"/>
          </p:nvPr>
        </p:nvSpPr>
        <p:spPr>
          <a:xfrm>
            <a:off x="457200" y="1752600"/>
            <a:ext cx="8229600" cy="4800600"/>
          </a:xfrm>
        </p:spPr>
        <p:txBody>
          <a:bodyPr>
            <a:normAutofit fontScale="77500" lnSpcReduction="20000"/>
          </a:bodyPr>
          <a:lstStyle/>
          <a:p>
            <a:pPr>
              <a:buNone/>
            </a:pPr>
            <a:endParaRPr lang="en-US" dirty="0" smtClean="0"/>
          </a:p>
          <a:p>
            <a:pPr>
              <a:buNone/>
            </a:pPr>
            <a:r>
              <a:rPr lang="en-US" u="sng" dirty="0" smtClean="0"/>
              <a:t>1)MOTHER TINCTURE FOR EXTERNAL USE</a:t>
            </a:r>
            <a:endParaRPr lang="en-US" dirty="0" smtClean="0"/>
          </a:p>
          <a:p>
            <a:r>
              <a:rPr lang="en-US" dirty="0" smtClean="0"/>
              <a:t>When a mother tincture is to be used for the purpose of preparing external applications, it needs to undergo a modification. Normally, except otherwise specified, 10% mixture of mother tincture for external application and suitable base is used.</a:t>
            </a:r>
          </a:p>
          <a:p>
            <a:pPr>
              <a:buNone/>
            </a:pPr>
            <a:r>
              <a:rPr lang="en-US" u="sng" dirty="0" smtClean="0"/>
              <a:t>2)BASES FOR EXTERNAL APPLICATION </a:t>
            </a:r>
            <a:endParaRPr lang="en-US" dirty="0" smtClean="0"/>
          </a:p>
          <a:p>
            <a:r>
              <a:rPr lang="en-US" dirty="0" smtClean="0"/>
              <a:t>The following are the vehicles that are used as bases for preparing external applications. The choice of the vehicle depends upon the purpose of use and the nature of application.</a:t>
            </a:r>
          </a:p>
          <a:p>
            <a:pPr lvl="0"/>
            <a:r>
              <a:rPr lang="en-US" dirty="0" smtClean="0"/>
              <a:t>Distilled water, Rosemary oil, Paraffin, Beeswax,  Lanolin</a:t>
            </a:r>
          </a:p>
          <a:p>
            <a:pPr lvl="0"/>
            <a:r>
              <a:rPr lang="en-US" dirty="0" smtClean="0"/>
              <a:t>Spermaceti,  Prepared lard ,Isinglass, Soap, Starch</a:t>
            </a:r>
          </a:p>
          <a:p>
            <a:pPr lvl="0"/>
            <a:r>
              <a:rPr lang="en-US" dirty="0" smtClean="0"/>
              <a:t>Alcohol, Glycerin, Olive oil, Almond oil, Sesame oil, Chaulmoogra oil, Coconut oil</a:t>
            </a:r>
          </a:p>
          <a:p>
            <a:pPr lvl="0"/>
            <a:r>
              <a:rPr lang="en-US" dirty="0" smtClean="0"/>
              <a:t>Sandalwood oil, Lavender oil</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LIQUID EXTERNAL APPLICATION</a:t>
            </a:r>
            <a:endParaRPr lang="en-US" dirty="0"/>
          </a:p>
        </p:txBody>
      </p:sp>
      <p:sp>
        <p:nvSpPr>
          <p:cNvPr id="3" name="Content Placeholder 2"/>
          <p:cNvSpPr>
            <a:spLocks noGrp="1"/>
          </p:cNvSpPr>
          <p:nvPr>
            <p:ph idx="1"/>
          </p:nvPr>
        </p:nvSpPr>
        <p:spPr/>
        <p:txBody>
          <a:bodyPr>
            <a:normAutofit fontScale="92500"/>
          </a:bodyPr>
          <a:lstStyle/>
          <a:p>
            <a:pPr>
              <a:buNone/>
            </a:pPr>
            <a:endParaRPr lang="en-US" dirty="0" smtClean="0"/>
          </a:p>
          <a:p>
            <a:pPr>
              <a:buNone/>
            </a:pPr>
            <a:r>
              <a:rPr lang="en-US" dirty="0" smtClean="0"/>
              <a:t>  Liquid preparations for external applications can be classified as follows : </a:t>
            </a:r>
          </a:p>
          <a:p>
            <a:pPr lvl="0"/>
            <a:r>
              <a:rPr lang="fr-FR" dirty="0" smtClean="0"/>
              <a:t>Application on skin :  liniments, lotions, </a:t>
            </a:r>
            <a:r>
              <a:rPr lang="fr-FR" dirty="0" err="1" smtClean="0"/>
              <a:t>glyceroles</a:t>
            </a:r>
            <a:r>
              <a:rPr lang="fr-FR" dirty="0" smtClean="0"/>
              <a:t>, </a:t>
            </a:r>
            <a:r>
              <a:rPr lang="fr-FR" dirty="0" err="1" smtClean="0"/>
              <a:t>paints</a:t>
            </a:r>
            <a:r>
              <a:rPr lang="fr-FR" dirty="0" smtClean="0"/>
              <a:t>, </a:t>
            </a:r>
            <a:r>
              <a:rPr lang="fr-FR" dirty="0" err="1" smtClean="0"/>
              <a:t>oils</a:t>
            </a:r>
            <a:r>
              <a:rPr lang="fr-FR" dirty="0" smtClean="0"/>
              <a:t> </a:t>
            </a:r>
            <a:endParaRPr lang="en-US" dirty="0" smtClean="0"/>
          </a:p>
          <a:p>
            <a:pPr lvl="0"/>
            <a:r>
              <a:rPr lang="en-US" dirty="0" smtClean="0"/>
              <a:t>Application in mouth and throat : gargles, mouth washes </a:t>
            </a:r>
          </a:p>
          <a:p>
            <a:pPr lvl="0"/>
            <a:r>
              <a:rPr lang="en-US" dirty="0" smtClean="0"/>
              <a:t>  Application in ear, eye :   ear drops,  eye drops </a:t>
            </a:r>
          </a:p>
          <a:p>
            <a:pPr lvl="0"/>
            <a:r>
              <a:rPr lang="en-US" dirty="0" smtClean="0"/>
              <a:t>  Application in </a:t>
            </a:r>
            <a:r>
              <a:rPr lang="en-US" dirty="0" err="1" smtClean="0"/>
              <a:t>nasopharynx</a:t>
            </a:r>
            <a:r>
              <a:rPr lang="en-US" dirty="0" smtClean="0"/>
              <a:t> :    inhalations </a:t>
            </a:r>
          </a:p>
          <a:p>
            <a:pPr lvl="0"/>
            <a:r>
              <a:rPr lang="en-US" dirty="0" smtClean="0"/>
              <a:t>  Application into    vagina, urethra and rectum </a:t>
            </a:r>
          </a:p>
          <a:p>
            <a:pPr>
              <a:buNone/>
            </a:pP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OINTMENTS</a:t>
            </a:r>
            <a:endParaRPr lang="en-US" dirty="0"/>
          </a:p>
        </p:txBody>
      </p:sp>
      <p:sp>
        <p:nvSpPr>
          <p:cNvPr id="3" name="Content Placeholder 2"/>
          <p:cNvSpPr>
            <a:spLocks noGrp="1"/>
          </p:cNvSpPr>
          <p:nvPr>
            <p:ph idx="1"/>
          </p:nvPr>
        </p:nvSpPr>
        <p:spPr/>
        <p:txBody>
          <a:bodyPr/>
          <a:lstStyle/>
          <a:p>
            <a:pPr>
              <a:buNone/>
            </a:pPr>
            <a:r>
              <a:rPr lang="en-US" b="1" u="sng" dirty="0" smtClean="0"/>
              <a:t> </a:t>
            </a:r>
            <a:endParaRPr lang="en-US" dirty="0" smtClean="0"/>
          </a:p>
          <a:p>
            <a:r>
              <a:rPr lang="en-US" dirty="0" smtClean="0"/>
              <a:t>Ointments are semi-solid preparations used for application to the skin. They are </a:t>
            </a:r>
          </a:p>
          <a:p>
            <a:r>
              <a:rPr lang="en-US" dirty="0" smtClean="0"/>
              <a:t>used for emollient, protective or other surface effects.</a:t>
            </a:r>
            <a:r>
              <a:rPr lang="en-US" u="sng" dirty="0" smtClean="0"/>
              <a:t> </a:t>
            </a:r>
            <a:endParaRPr lang="en-US" dirty="0" smtClean="0"/>
          </a:p>
          <a:p>
            <a:r>
              <a:rPr lang="en-US" u="sng" dirty="0" smtClean="0"/>
              <a:t>BASES</a:t>
            </a:r>
            <a:r>
              <a:rPr lang="en-US" dirty="0" smtClean="0"/>
              <a:t> </a:t>
            </a:r>
          </a:p>
          <a:p>
            <a:pPr lvl="0"/>
            <a:r>
              <a:rPr lang="en-US" dirty="0" smtClean="0"/>
              <a:t>The bases used for ointments are VASELINE, BEES WAX &amp; SPERMACETI. </a:t>
            </a:r>
          </a:p>
          <a:p>
            <a:pPr lvl="0"/>
            <a:r>
              <a:rPr lang="en-US" dirty="0" smtClean="0"/>
              <a:t>Thus an ointment may be a  suspension or emulsion of medicament in the base.</a:t>
            </a:r>
            <a:r>
              <a:rPr lang="en-US" i="1" u="sng" dirty="0" smtClean="0"/>
              <a:t> </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295400"/>
          </a:xfrm>
        </p:spPr>
        <p:txBody>
          <a:bodyPr>
            <a:normAutofit fontScale="90000"/>
          </a:bodyPr>
          <a:lstStyle/>
          <a:p>
            <a:r>
              <a:rPr lang="en-US" dirty="0" smtClean="0"/>
              <a:t>PREPARATION OF OINTMENTS-</a:t>
            </a:r>
            <a:r>
              <a:rPr lang="en-US" dirty="0" smtClean="0">
                <a:solidFill>
                  <a:srgbClr val="7030A0"/>
                </a:solidFill>
              </a:rPr>
              <a:t>FUSION METHOD</a:t>
            </a:r>
            <a:endParaRPr lang="en-US" dirty="0">
              <a:solidFill>
                <a:srgbClr val="7030A0"/>
              </a:solidFill>
            </a:endParaRPr>
          </a:p>
        </p:txBody>
      </p:sp>
      <p:sp>
        <p:nvSpPr>
          <p:cNvPr id="3" name="Content Placeholder 2"/>
          <p:cNvSpPr>
            <a:spLocks noGrp="1"/>
          </p:cNvSpPr>
          <p:nvPr>
            <p:ph idx="1"/>
          </p:nvPr>
        </p:nvSpPr>
        <p:spPr/>
        <p:txBody>
          <a:bodyPr>
            <a:normAutofit fontScale="77500" lnSpcReduction="20000"/>
          </a:bodyPr>
          <a:lstStyle/>
          <a:p>
            <a:pPr>
              <a:buNone/>
            </a:pPr>
            <a:endParaRPr lang="en-US" dirty="0" smtClean="0"/>
          </a:p>
          <a:p>
            <a:r>
              <a:rPr lang="en-US" u="sng" dirty="0" smtClean="0"/>
              <a:t>PRINCIPLE : Ratio Between Tincture &amp; Base = 1:9</a:t>
            </a:r>
            <a:endParaRPr lang="en-US" dirty="0" smtClean="0"/>
          </a:p>
          <a:p>
            <a:pPr lvl="0"/>
            <a:r>
              <a:rPr lang="en-US" u="sng" dirty="0" smtClean="0"/>
              <a:t>Fusion method</a:t>
            </a:r>
            <a:r>
              <a:rPr lang="en-US" dirty="0" smtClean="0"/>
              <a:t> : </a:t>
            </a:r>
          </a:p>
          <a:p>
            <a:r>
              <a:rPr lang="en-US" dirty="0" smtClean="0"/>
              <a:t>This method is used when the base used is hard like wax or </a:t>
            </a:r>
            <a:r>
              <a:rPr lang="en-US" dirty="0" err="1" smtClean="0"/>
              <a:t>spermaceti.When</a:t>
            </a:r>
            <a:r>
              <a:rPr lang="en-US" dirty="0" smtClean="0"/>
              <a:t> wax, spermaceti or other hard fusible bases are to be incorporated with soft, oleaginous materials, fusion method is employed. The insoluble solid medicament is finely powdered.</a:t>
            </a:r>
            <a:r>
              <a:rPr lang="en-US" u="sng" dirty="0" smtClean="0"/>
              <a:t> </a:t>
            </a:r>
            <a:endParaRPr lang="en-US" dirty="0" smtClean="0"/>
          </a:p>
          <a:p>
            <a:r>
              <a:rPr lang="en-US" u="sng" dirty="0" smtClean="0"/>
              <a:t>Procedure </a:t>
            </a:r>
            <a:r>
              <a:rPr lang="en-US" dirty="0" smtClean="0"/>
              <a:t>– The required amount of wax is taken in a porcelain dish and kept on a water bath and melted. The required amount of mother tincture is added into the dish and mixed to get a uniform mixture. The mixture is packed and labeled.</a:t>
            </a:r>
          </a:p>
          <a:p>
            <a:r>
              <a:rPr lang="en-US" u="sng" dirty="0" smtClean="0"/>
              <a:t>Commercial preparation  is done by FUSION METHOD</a:t>
            </a:r>
            <a:endParaRPr lang="en-US" dirty="0" smtClean="0"/>
          </a:p>
          <a:p>
            <a:r>
              <a:rPr lang="en-US" dirty="0" smtClean="0"/>
              <a:t>Using ointment mixing machine and packed in collapsible </a:t>
            </a:r>
            <a:r>
              <a:rPr lang="en-US" dirty="0" err="1" smtClean="0"/>
              <a:t>aluminium</a:t>
            </a:r>
            <a:r>
              <a:rPr lang="en-US" dirty="0" smtClean="0"/>
              <a:t> tubes.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normAutofit fontScale="90000"/>
          </a:bodyPr>
          <a:lstStyle/>
          <a:p>
            <a:r>
              <a:rPr lang="en-US" dirty="0" smtClean="0">
                <a:solidFill>
                  <a:srgbClr val="7030A0"/>
                </a:solidFill>
              </a:rPr>
              <a:t>MECHANICAL INCORPORATION METHOD</a:t>
            </a:r>
            <a:endParaRPr lang="en-US" dirty="0">
              <a:solidFill>
                <a:srgbClr val="7030A0"/>
              </a:solidFill>
            </a:endParaRPr>
          </a:p>
        </p:txBody>
      </p:sp>
      <p:sp>
        <p:nvSpPr>
          <p:cNvPr id="3" name="Content Placeholder 2"/>
          <p:cNvSpPr>
            <a:spLocks noGrp="1"/>
          </p:cNvSpPr>
          <p:nvPr>
            <p:ph idx="1"/>
          </p:nvPr>
        </p:nvSpPr>
        <p:spPr/>
        <p:txBody>
          <a:bodyPr/>
          <a:lstStyle/>
          <a:p>
            <a:pPr>
              <a:buNone/>
            </a:pPr>
            <a:endParaRPr lang="en-US" dirty="0" smtClean="0"/>
          </a:p>
          <a:p>
            <a:r>
              <a:rPr lang="en-US" dirty="0" smtClean="0"/>
              <a:t>The required amount of Vaseline is taken on the porcelain slab. The required amount of mother tincture is poured over the Vaseline after making a pit. The components are mixed thoroughly using a spatula. The spatula moves like a roller from one end of the slab to the other end. When the spatula reaches the other end direction of movement is reversed by twisting the wrist joint. The ointment is then taken and packed and labeled.</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OINTMENTS</a:t>
            </a:r>
            <a:endParaRPr lang="en-US" dirty="0"/>
          </a:p>
        </p:txBody>
      </p:sp>
      <p:sp>
        <p:nvSpPr>
          <p:cNvPr id="3" name="Content Placeholder 2"/>
          <p:cNvSpPr>
            <a:spLocks noGrp="1"/>
          </p:cNvSpPr>
          <p:nvPr>
            <p:ph idx="1"/>
          </p:nvPr>
        </p:nvSpPr>
        <p:spPr/>
        <p:txBody>
          <a:bodyPr/>
          <a:lstStyle/>
          <a:p>
            <a:r>
              <a:rPr lang="en-US" u="sng" dirty="0" smtClean="0"/>
              <a:t>UTILITY</a:t>
            </a:r>
            <a:r>
              <a:rPr lang="en-US" i="1" dirty="0" smtClean="0"/>
              <a:t> </a:t>
            </a:r>
            <a:endParaRPr lang="en-US" dirty="0" smtClean="0"/>
          </a:p>
          <a:p>
            <a:r>
              <a:rPr lang="en-US" dirty="0" smtClean="0"/>
              <a:t>	Ointments are used as dressings for torn, jagged wounds, ulcers, burns, etc.</a:t>
            </a:r>
            <a:r>
              <a:rPr lang="en-US" u="sng" dirty="0" smtClean="0"/>
              <a:t> </a:t>
            </a:r>
            <a:r>
              <a:rPr lang="en-US" dirty="0" smtClean="0"/>
              <a:t>The ointments are applied over the skin by rubbing and due to friction Vaseline becomes thin which helps the mother tincture to get absorbed through the skin.</a:t>
            </a:r>
          </a:p>
          <a:p>
            <a:r>
              <a:rPr lang="en-US" u="sng" dirty="0" smtClean="0"/>
              <a:t>PRECAUTIONS</a:t>
            </a:r>
            <a:r>
              <a:rPr lang="en-US" dirty="0" smtClean="0"/>
              <a:t> </a:t>
            </a:r>
          </a:p>
          <a:p>
            <a:r>
              <a:rPr lang="en-US" dirty="0" smtClean="0"/>
              <a:t>	Ointments should be stored in cool dark place, out of contact with air. Preferably, all ointments can be refrigerated.</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TotalTime>
  <Words>1092</Words>
  <Application>Microsoft Office PowerPoint</Application>
  <PresentationFormat>On-screen Show (4:3)</PresentationFormat>
  <Paragraphs>93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SEMISOLID-EXTERNAL APPLICATION</vt:lpstr>
      <vt:lpstr>EXTERNAL APPLICATION PHILOSOPHY OF THE NATURE OF LOCAL DISEASES</vt:lpstr>
      <vt:lpstr>PHILOSOPHY OF EXTERNAL APPLICATION</vt:lpstr>
      <vt:lpstr>COMPONENTS OF EXTERNAL APPLICATION</vt:lpstr>
      <vt:lpstr>LIQUID EXTERNAL APPLICATION</vt:lpstr>
      <vt:lpstr>OINTMENTS</vt:lpstr>
      <vt:lpstr>PREPARATION OF OINTMENTS-FUSION METHOD</vt:lpstr>
      <vt:lpstr>MECHANICAL INCORPORATION METHOD</vt:lpstr>
      <vt:lpstr>OINTMENTS</vt:lpstr>
      <vt:lpstr>OPODELDOCS</vt:lpstr>
      <vt:lpstr>POULTICES(CATAPLASMS)</vt:lpstr>
      <vt:lpstr> VARIETIES</vt:lpstr>
      <vt:lpstr>UTILITY OF POULTICES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SEMISOLID-EXTERNAL APPLICATION</dc:title>
  <dc:creator>Windows</dc:creator>
  <cp:lastModifiedBy>New</cp:lastModifiedBy>
  <cp:revision>16</cp:revision>
  <dcterms:created xsi:type="dcterms:W3CDTF">2019-07-27T05:40:55Z</dcterms:created>
  <dcterms:modified xsi:type="dcterms:W3CDTF">2019-08-21T05:20:41Z</dcterms:modified>
</cp:coreProperties>
</file>